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0" r:id="rId7"/>
    <p:sldId id="261" r:id="rId8"/>
    <p:sldId id="265" r:id="rId9"/>
    <p:sldId id="264" r:id="rId10"/>
    <p:sldId id="263" r:id="rId1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4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1FFFAE03-B305-452C-B54B-25655744E733}" type="datetimeFigureOut">
              <a:rPr lang="es-CO" smtClean="0"/>
              <a:t>29/06/2014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33A407A-D2F2-4018-884B-039C7C981CD1}" type="slidenum">
              <a:rPr lang="es-CO" smtClean="0"/>
              <a:t>‹Nº›</a:t>
            </a:fld>
            <a:endParaRPr lang="es-CO"/>
          </a:p>
        </p:txBody>
      </p:sp>
    </p:spTree>
    <p:extLst>
      <p:ext uri="{BB962C8B-B14F-4D97-AF65-F5344CB8AC3E}">
        <p14:creationId xmlns:p14="http://schemas.microsoft.com/office/powerpoint/2010/main" val="3679499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FFFAE03-B305-452C-B54B-25655744E733}" type="datetimeFigureOut">
              <a:rPr lang="es-CO" smtClean="0"/>
              <a:t>29/06/2014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33A407A-D2F2-4018-884B-039C7C981CD1}" type="slidenum">
              <a:rPr lang="es-CO" smtClean="0"/>
              <a:t>‹Nº›</a:t>
            </a:fld>
            <a:endParaRPr lang="es-CO"/>
          </a:p>
        </p:txBody>
      </p:sp>
    </p:spTree>
    <p:extLst>
      <p:ext uri="{BB962C8B-B14F-4D97-AF65-F5344CB8AC3E}">
        <p14:creationId xmlns:p14="http://schemas.microsoft.com/office/powerpoint/2010/main" val="1755725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FFFAE03-B305-452C-B54B-25655744E733}" type="datetimeFigureOut">
              <a:rPr lang="es-CO" smtClean="0"/>
              <a:t>29/06/2014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33A407A-D2F2-4018-884B-039C7C981CD1}" type="slidenum">
              <a:rPr lang="es-CO" smtClean="0"/>
              <a:t>‹Nº›</a:t>
            </a:fld>
            <a:endParaRPr lang="es-CO"/>
          </a:p>
        </p:txBody>
      </p:sp>
    </p:spTree>
    <p:extLst>
      <p:ext uri="{BB962C8B-B14F-4D97-AF65-F5344CB8AC3E}">
        <p14:creationId xmlns:p14="http://schemas.microsoft.com/office/powerpoint/2010/main" val="4284867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FFFAE03-B305-452C-B54B-25655744E733}" type="datetimeFigureOut">
              <a:rPr lang="es-CO" smtClean="0"/>
              <a:t>29/06/2014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33A407A-D2F2-4018-884B-039C7C981CD1}" type="slidenum">
              <a:rPr lang="es-CO" smtClean="0"/>
              <a:t>‹Nº›</a:t>
            </a:fld>
            <a:endParaRPr lang="es-CO"/>
          </a:p>
        </p:txBody>
      </p:sp>
    </p:spTree>
    <p:extLst>
      <p:ext uri="{BB962C8B-B14F-4D97-AF65-F5344CB8AC3E}">
        <p14:creationId xmlns:p14="http://schemas.microsoft.com/office/powerpoint/2010/main" val="604778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FFFAE03-B305-452C-B54B-25655744E733}" type="datetimeFigureOut">
              <a:rPr lang="es-CO" smtClean="0"/>
              <a:t>29/06/2014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33A407A-D2F2-4018-884B-039C7C981CD1}" type="slidenum">
              <a:rPr lang="es-CO" smtClean="0"/>
              <a:t>‹Nº›</a:t>
            </a:fld>
            <a:endParaRPr lang="es-CO"/>
          </a:p>
        </p:txBody>
      </p:sp>
    </p:spTree>
    <p:extLst>
      <p:ext uri="{BB962C8B-B14F-4D97-AF65-F5344CB8AC3E}">
        <p14:creationId xmlns:p14="http://schemas.microsoft.com/office/powerpoint/2010/main" val="50783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1FFFAE03-B305-452C-B54B-25655744E733}" type="datetimeFigureOut">
              <a:rPr lang="es-CO" smtClean="0"/>
              <a:t>29/06/2014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33A407A-D2F2-4018-884B-039C7C981CD1}" type="slidenum">
              <a:rPr lang="es-CO" smtClean="0"/>
              <a:t>‹Nº›</a:t>
            </a:fld>
            <a:endParaRPr lang="es-CO"/>
          </a:p>
        </p:txBody>
      </p:sp>
    </p:spTree>
    <p:extLst>
      <p:ext uri="{BB962C8B-B14F-4D97-AF65-F5344CB8AC3E}">
        <p14:creationId xmlns:p14="http://schemas.microsoft.com/office/powerpoint/2010/main" val="1276207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1FFFAE03-B305-452C-B54B-25655744E733}" type="datetimeFigureOut">
              <a:rPr lang="es-CO" smtClean="0"/>
              <a:t>29/06/2014</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B33A407A-D2F2-4018-884B-039C7C981CD1}" type="slidenum">
              <a:rPr lang="es-CO" smtClean="0"/>
              <a:t>‹Nº›</a:t>
            </a:fld>
            <a:endParaRPr lang="es-CO"/>
          </a:p>
        </p:txBody>
      </p:sp>
    </p:spTree>
    <p:extLst>
      <p:ext uri="{BB962C8B-B14F-4D97-AF65-F5344CB8AC3E}">
        <p14:creationId xmlns:p14="http://schemas.microsoft.com/office/powerpoint/2010/main" val="1541771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1FFFAE03-B305-452C-B54B-25655744E733}" type="datetimeFigureOut">
              <a:rPr lang="es-CO" smtClean="0"/>
              <a:t>29/06/2014</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B33A407A-D2F2-4018-884B-039C7C981CD1}" type="slidenum">
              <a:rPr lang="es-CO" smtClean="0"/>
              <a:t>‹Nº›</a:t>
            </a:fld>
            <a:endParaRPr lang="es-CO"/>
          </a:p>
        </p:txBody>
      </p:sp>
    </p:spTree>
    <p:extLst>
      <p:ext uri="{BB962C8B-B14F-4D97-AF65-F5344CB8AC3E}">
        <p14:creationId xmlns:p14="http://schemas.microsoft.com/office/powerpoint/2010/main" val="968474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FFFAE03-B305-452C-B54B-25655744E733}" type="datetimeFigureOut">
              <a:rPr lang="es-CO" smtClean="0"/>
              <a:t>29/06/2014</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B33A407A-D2F2-4018-884B-039C7C981CD1}" type="slidenum">
              <a:rPr lang="es-CO" smtClean="0"/>
              <a:t>‹Nº›</a:t>
            </a:fld>
            <a:endParaRPr lang="es-CO"/>
          </a:p>
        </p:txBody>
      </p:sp>
    </p:spTree>
    <p:extLst>
      <p:ext uri="{BB962C8B-B14F-4D97-AF65-F5344CB8AC3E}">
        <p14:creationId xmlns:p14="http://schemas.microsoft.com/office/powerpoint/2010/main" val="2083146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FFFAE03-B305-452C-B54B-25655744E733}" type="datetimeFigureOut">
              <a:rPr lang="es-CO" smtClean="0"/>
              <a:t>29/06/2014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33A407A-D2F2-4018-884B-039C7C981CD1}" type="slidenum">
              <a:rPr lang="es-CO" smtClean="0"/>
              <a:t>‹Nº›</a:t>
            </a:fld>
            <a:endParaRPr lang="es-CO"/>
          </a:p>
        </p:txBody>
      </p:sp>
    </p:spTree>
    <p:extLst>
      <p:ext uri="{BB962C8B-B14F-4D97-AF65-F5344CB8AC3E}">
        <p14:creationId xmlns:p14="http://schemas.microsoft.com/office/powerpoint/2010/main" val="2013995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FFFAE03-B305-452C-B54B-25655744E733}" type="datetimeFigureOut">
              <a:rPr lang="es-CO" smtClean="0"/>
              <a:t>29/06/2014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33A407A-D2F2-4018-884B-039C7C981CD1}" type="slidenum">
              <a:rPr lang="es-CO" smtClean="0"/>
              <a:t>‹Nº›</a:t>
            </a:fld>
            <a:endParaRPr lang="es-CO"/>
          </a:p>
        </p:txBody>
      </p:sp>
    </p:spTree>
    <p:extLst>
      <p:ext uri="{BB962C8B-B14F-4D97-AF65-F5344CB8AC3E}">
        <p14:creationId xmlns:p14="http://schemas.microsoft.com/office/powerpoint/2010/main" val="3470192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FFAE03-B305-452C-B54B-25655744E733}" type="datetimeFigureOut">
              <a:rPr lang="es-CO" smtClean="0"/>
              <a:t>29/06/2014</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A407A-D2F2-4018-884B-039C7C981CD1}" type="slidenum">
              <a:rPr lang="es-CO" smtClean="0"/>
              <a:t>‹Nº›</a:t>
            </a:fld>
            <a:endParaRPr lang="es-CO"/>
          </a:p>
        </p:txBody>
      </p:sp>
    </p:spTree>
    <p:extLst>
      <p:ext uri="{BB962C8B-B14F-4D97-AF65-F5344CB8AC3E}">
        <p14:creationId xmlns:p14="http://schemas.microsoft.com/office/powerpoint/2010/main" val="1326535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67" y="0"/>
            <a:ext cx="919113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6369" b="14235"/>
          <a:stretch/>
        </p:blipFill>
        <p:spPr bwMode="auto">
          <a:xfrm>
            <a:off x="848411" y="646150"/>
            <a:ext cx="7272808" cy="543873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6917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476672"/>
            <a:ext cx="7776864" cy="3416320"/>
          </a:xfrm>
          <a:prstGeom prst="rect">
            <a:avLst/>
          </a:prstGeom>
          <a:noFill/>
        </p:spPr>
        <p:txBody>
          <a:bodyPr wrap="square" rtlCol="0">
            <a:spAutoFit/>
          </a:bodyPr>
          <a:lstStyle/>
          <a:p>
            <a:pPr algn="just"/>
            <a:r>
              <a:rPr lang="es-CO" dirty="0" smtClean="0">
                <a:latin typeface="Arial Rounded MT Bold" pitchFamily="34" charset="0"/>
              </a:rPr>
              <a:t>La Actitud es  la evaluación que hacemos  de </a:t>
            </a:r>
            <a:r>
              <a:rPr lang="es-CO" dirty="0">
                <a:latin typeface="Arial Rounded MT Bold" pitchFamily="34" charset="0"/>
              </a:rPr>
              <a:t>d</a:t>
            </a:r>
            <a:r>
              <a:rPr lang="es-CO" dirty="0" smtClean="0">
                <a:latin typeface="Arial Rounded MT Bold" pitchFamily="34" charset="0"/>
              </a:rPr>
              <a:t>iversos aspectos del mundo social, en este caso, de la sexualidad</a:t>
            </a:r>
          </a:p>
          <a:p>
            <a:pPr algn="just"/>
            <a:endParaRPr lang="es-CO" dirty="0" smtClean="0">
              <a:latin typeface="Arial Rounded MT Bold" pitchFamily="34" charset="0"/>
            </a:endParaRPr>
          </a:p>
          <a:p>
            <a:pPr algn="just"/>
            <a:r>
              <a:rPr lang="es-CO" dirty="0" smtClean="0">
                <a:latin typeface="Arial Rounded MT Bold" pitchFamily="34" charset="0"/>
              </a:rPr>
              <a:t>Componentes:</a:t>
            </a:r>
          </a:p>
          <a:p>
            <a:pPr algn="just"/>
            <a:endParaRPr lang="es-CO" dirty="0" smtClean="0">
              <a:latin typeface="Arial Rounded MT Bold" pitchFamily="34" charset="0"/>
            </a:endParaRPr>
          </a:p>
          <a:p>
            <a:pPr marL="342900" indent="-342900" algn="just">
              <a:buAutoNum type="arabicPeriod"/>
            </a:pPr>
            <a:r>
              <a:rPr lang="es-CO" dirty="0" smtClean="0">
                <a:latin typeface="Arial Rounded MT Bold" pitchFamily="34" charset="0"/>
              </a:rPr>
              <a:t>Cognitivo: ideas, pensamientos… hacia el objeto de actitud.</a:t>
            </a:r>
          </a:p>
          <a:p>
            <a:pPr marL="342900" indent="-342900" algn="just">
              <a:buAutoNum type="arabicPeriod"/>
            </a:pPr>
            <a:r>
              <a:rPr lang="es-CO" dirty="0" smtClean="0">
                <a:latin typeface="Arial Rounded MT Bold" pitchFamily="34" charset="0"/>
              </a:rPr>
              <a:t>Emocional o evaluativo:  la valoración que se hace de ese objeto</a:t>
            </a:r>
          </a:p>
          <a:p>
            <a:pPr marL="342900" indent="-342900" algn="just">
              <a:buAutoNum type="arabicPeriod"/>
            </a:pPr>
            <a:r>
              <a:rPr lang="es-CO" dirty="0" smtClean="0">
                <a:latin typeface="Arial Rounded MT Bold" pitchFamily="34" charset="0"/>
              </a:rPr>
              <a:t>Conductual:  como tendemos a actuar en ello dependiendo de los componentes emocionales y cognitivos.</a:t>
            </a:r>
          </a:p>
          <a:p>
            <a:pPr marL="342900" indent="-342900" algn="just">
              <a:buAutoNum type="arabicPeriod"/>
            </a:pPr>
            <a:endParaRPr lang="es-CO" dirty="0">
              <a:latin typeface="Arial Rounded MT Bold" pitchFamily="34" charset="0"/>
            </a:endParaRPr>
          </a:p>
          <a:p>
            <a:pPr marL="342900" indent="-342900" algn="just">
              <a:buAutoNum type="arabicPeriod"/>
            </a:pPr>
            <a:endParaRPr lang="es-CO" dirty="0" smtClean="0">
              <a:latin typeface="Arial Rounded MT Bold" pitchFamily="34" charset="0"/>
            </a:endParaRPr>
          </a:p>
          <a:p>
            <a:pPr algn="just"/>
            <a:endParaRPr lang="es-CO" dirty="0">
              <a:latin typeface="Arial Rounded MT Bold"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708" y="3284984"/>
            <a:ext cx="4752528" cy="312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7904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476672"/>
            <a:ext cx="4464496" cy="5816977"/>
          </a:xfrm>
          <a:prstGeom prst="rect">
            <a:avLst/>
          </a:prstGeom>
          <a:noFill/>
        </p:spPr>
        <p:txBody>
          <a:bodyPr wrap="square" rtlCol="0">
            <a:spAutoFit/>
          </a:bodyPr>
          <a:lstStyle/>
          <a:p>
            <a:pPr algn="just"/>
            <a:r>
              <a:rPr lang="es-CO" sz="2400" dirty="0">
                <a:solidFill>
                  <a:srgbClr val="FF0000"/>
                </a:solidFill>
                <a:latin typeface="Arial Rounded MT Bold" pitchFamily="34" charset="0"/>
              </a:rPr>
              <a:t>La </a:t>
            </a:r>
            <a:r>
              <a:rPr lang="es-CO" sz="2400" b="1" dirty="0">
                <a:solidFill>
                  <a:srgbClr val="FF0000"/>
                </a:solidFill>
                <a:latin typeface="Arial Rounded MT Bold" pitchFamily="34" charset="0"/>
              </a:rPr>
              <a:t>sexualidad </a:t>
            </a:r>
            <a:r>
              <a:rPr lang="es-CO" sz="2400" b="1" dirty="0" smtClean="0">
                <a:solidFill>
                  <a:srgbClr val="FF0000"/>
                </a:solidFill>
                <a:latin typeface="Arial Rounded MT Bold" pitchFamily="34" charset="0"/>
              </a:rPr>
              <a:t>humana</a:t>
            </a:r>
          </a:p>
          <a:p>
            <a:pPr algn="just"/>
            <a:endParaRPr lang="es-CO" sz="2400" b="1" dirty="0" smtClean="0">
              <a:latin typeface="Arial Rounded MT Bold" pitchFamily="34" charset="0"/>
            </a:endParaRPr>
          </a:p>
          <a:p>
            <a:pPr algn="just"/>
            <a:r>
              <a:rPr lang="es-CO" dirty="0">
                <a:latin typeface="Arial Rounded MT Bold" pitchFamily="34" charset="0"/>
              </a:rPr>
              <a:t>R</a:t>
            </a:r>
            <a:r>
              <a:rPr lang="es-CO" dirty="0" smtClean="0">
                <a:latin typeface="Arial Rounded MT Bold" pitchFamily="34" charset="0"/>
              </a:rPr>
              <a:t>epresenta </a:t>
            </a:r>
            <a:r>
              <a:rPr lang="es-CO" dirty="0">
                <a:latin typeface="Arial Rounded MT Bold" pitchFamily="34" charset="0"/>
              </a:rPr>
              <a:t>el conjunto de comportamientos que conciernen la satisfacción de la necesidad y el deseo sexual. Al igual que los otros primates, los </a:t>
            </a:r>
            <a:r>
              <a:rPr lang="es-CO" dirty="0" smtClean="0">
                <a:latin typeface="Arial Rounded MT Bold" pitchFamily="34" charset="0"/>
              </a:rPr>
              <a:t>seres humanos</a:t>
            </a:r>
            <a:r>
              <a:rPr lang="es-CO" dirty="0">
                <a:latin typeface="Arial Rounded MT Bold" pitchFamily="34" charset="0"/>
              </a:rPr>
              <a:t> utilizan la excitación sexual con fines reproductivos y para el mantenimiento de vínculos sociales, pero le agregan el goce y el placer propio y el del otro. El sexo también desarrolla facetas profundas de la afectividad y la conciencia de la personalidad. En relación a esto, muchas culturas dan un sentido religioso o espiritual al acto sexual, así como ven en ello un método para mejorar (o perder) la </a:t>
            </a:r>
            <a:r>
              <a:rPr lang="es-CO" dirty="0" smtClean="0">
                <a:latin typeface="Arial Rounded MT Bold" pitchFamily="34" charset="0"/>
              </a:rPr>
              <a:t>salud.</a:t>
            </a:r>
            <a:endParaRPr lang="es-CO" dirty="0">
              <a:latin typeface="Arial Rounded MT Bold"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35698"/>
            <a:ext cx="3876675"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4" descr="https://encrypted-tbn1.gstatic.com/images?q=tbn:ANd9GcR5CRPNPeV8ieqm6JXzflEEyMKEMWXfOdLRVjDXPqpIWe9PPYC1Q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 name="AutoShape 7" descr="https://encrypted-tbn1.gstatic.com/images?q=tbn:ANd9GcTJkduS29mHId__0NRRVXzzHbQXbaqiPvQ2T8MSYsSMebuasGK7Bw"/>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2056"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t="3398" b="12986"/>
          <a:stretch/>
        </p:blipFill>
        <p:spPr bwMode="auto">
          <a:xfrm>
            <a:off x="4988443" y="3385160"/>
            <a:ext cx="3892280" cy="312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2544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244964" y="692696"/>
            <a:ext cx="4680520" cy="5355312"/>
          </a:xfrm>
          <a:prstGeom prst="rect">
            <a:avLst/>
          </a:prstGeom>
          <a:noFill/>
        </p:spPr>
        <p:txBody>
          <a:bodyPr wrap="square" rtlCol="0">
            <a:spAutoFit/>
          </a:bodyPr>
          <a:lstStyle/>
          <a:p>
            <a:pPr algn="just"/>
            <a:r>
              <a:rPr lang="es-CO" dirty="0" smtClean="0">
                <a:latin typeface="Arial Rounded MT Bold" pitchFamily="34" charset="0"/>
              </a:rPr>
              <a:t>«Sexualidad </a:t>
            </a:r>
            <a:r>
              <a:rPr lang="es-CO" dirty="0">
                <a:latin typeface="Arial Rounded MT Bold" pitchFamily="34" charset="0"/>
              </a:rPr>
              <a:t>es un aspecto central del ser humano presente a lo largo de su vida. Abarca el sexo, las identidades y los papeles de </a:t>
            </a:r>
            <a:r>
              <a:rPr lang="es-CO" dirty="0" smtClean="0">
                <a:latin typeface="Arial Rounded MT Bold" pitchFamily="34" charset="0"/>
              </a:rPr>
              <a:t>género, </a:t>
            </a:r>
            <a:r>
              <a:rPr lang="es-CO" dirty="0">
                <a:latin typeface="Arial Rounded MT Bold" pitchFamily="34" charset="0"/>
              </a:rPr>
              <a:t>la orientación sexual, el erotismo, el placer, la intimidad y la reproducción. La sexualidad se vivencia y se expresa a través de pensamientos, fantasías, deseos y creencias, actitudes, valores, conductas prácticas, papeles y relaciones interpersonales. La sexualidad puede incluir estas dimensiones, no obstante no todas ellas se </a:t>
            </a:r>
            <a:r>
              <a:rPr lang="es-CO" dirty="0" smtClean="0">
                <a:latin typeface="Arial Rounded MT Bold" pitchFamily="34" charset="0"/>
              </a:rPr>
              <a:t>vivencian </a:t>
            </a:r>
            <a:r>
              <a:rPr lang="es-CO" dirty="0">
                <a:latin typeface="Arial Rounded MT Bold" pitchFamily="34" charset="0"/>
              </a:rPr>
              <a:t>o se expresan siempre. La sexualidad está influida por la interacción de factores biológicos, psicológicos, sociales, económicos, políticos, culturales, éticos, legales, históricos y espirituales".</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200" y="3770271"/>
            <a:ext cx="3644774" cy="2695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26445" b="29055"/>
          <a:stretch/>
        </p:blipFill>
        <p:spPr bwMode="auto">
          <a:xfrm>
            <a:off x="441494" y="332656"/>
            <a:ext cx="3620479" cy="1165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493" y="1484784"/>
            <a:ext cx="3620479" cy="2118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6983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95736" y="140633"/>
            <a:ext cx="4699614" cy="6463308"/>
          </a:xfrm>
          <a:prstGeom prst="rect">
            <a:avLst/>
          </a:prstGeom>
          <a:noFill/>
        </p:spPr>
        <p:txBody>
          <a:bodyPr wrap="square" rtlCol="0">
            <a:spAutoFit/>
          </a:bodyPr>
          <a:lstStyle/>
          <a:p>
            <a:pPr algn="just"/>
            <a:r>
              <a:rPr lang="es-CO" dirty="0">
                <a:latin typeface="Arial Rounded MT Bold" pitchFamily="34" charset="0"/>
              </a:rPr>
              <a:t>Aunque existen componentes característicos a todos los seres humanos que conforman la sexualidad, no se puede hablar de una sexualidad única, sino que existen tantas sexualidades como seres humanos en el mundo porque cada uno de nosotros posee una construcción individual de su sexualidad.</a:t>
            </a:r>
          </a:p>
          <a:p>
            <a:pPr algn="just"/>
            <a:r>
              <a:rPr lang="es-CO" dirty="0">
                <a:latin typeface="Arial Rounded MT Bold" pitchFamily="34" charset="0"/>
              </a:rPr>
              <a:t>La complejidad de los comportamientos sexuales de los humanos es producto de su cultura, su inteligencia y de sus complejas sociedades, y no están gobernados enteramente por los instintos, como ocurre en casi todos los animales. Sin embargo, el motor base del comportamiento sexual humano siguen siendo los instintos, aunque su forma y expresión dependen de la cultura y de elecciones personales; esto da lugar a una gama muy compleja de comportamientos </a:t>
            </a:r>
            <a:r>
              <a:rPr lang="es-CO" dirty="0" smtClean="0">
                <a:latin typeface="Arial Rounded MT Bold" pitchFamily="34" charset="0"/>
              </a:rPr>
              <a:t>sexuales.</a:t>
            </a:r>
            <a:endParaRPr lang="es-CO" dirty="0"/>
          </a:p>
        </p:txBody>
      </p:sp>
      <p:sp>
        <p:nvSpPr>
          <p:cNvPr id="3" name="AutoShape 2" descr="https://encrypted-tbn2.gstatic.com/images?q=tbn:ANd9GcRiuyJIR_bmS7m9iSlk7eB-FVJUycmz_xxTLAlLQBR61kbK313X-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59" y="304354"/>
            <a:ext cx="1983233" cy="2476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3096" y="160338"/>
            <a:ext cx="2031392" cy="305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3251" y="3429000"/>
            <a:ext cx="2275253"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3212976"/>
            <a:ext cx="2060476"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7979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9078" y="635436"/>
            <a:ext cx="3619602"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258399" y="2507643"/>
            <a:ext cx="8640960" cy="4247317"/>
          </a:xfrm>
          <a:prstGeom prst="rect">
            <a:avLst/>
          </a:prstGeom>
          <a:noFill/>
        </p:spPr>
        <p:txBody>
          <a:bodyPr wrap="square" rtlCol="0">
            <a:spAutoFit/>
          </a:bodyPr>
          <a:lstStyle/>
          <a:p>
            <a:pPr algn="just"/>
            <a:r>
              <a:rPr lang="es-CO" dirty="0" smtClean="0">
                <a:latin typeface="Arial Rounded MT Bold" pitchFamily="34" charset="0"/>
              </a:rPr>
              <a:t>Las </a:t>
            </a:r>
            <a:r>
              <a:rPr lang="es-CO" dirty="0">
                <a:latin typeface="Arial Rounded MT Bold" pitchFamily="34" charset="0"/>
              </a:rPr>
              <a:t>personas, en general, somos seres curiosos. Queremos descubrirlo y experimentarlo todo. La mayor parte de nuestras inquietudes son satisfechas ya sea gracias a que exploramos y experimentamos o a través de la educación formal. Cuando no nos es posible experimentar, por lo menos podemos dialogar. Esto no sucede con las inquietudes que giran en torno a la sexualidad. La imposibilidad de explorar nuestro cuerpo sin sentirnos culpables o de hablar sobre nuestra sexualidad sin tener vergüenza aumenta nuestra curiosidad sobre la misma. </a:t>
            </a:r>
            <a:r>
              <a:rPr lang="es-CO" dirty="0" smtClean="0">
                <a:latin typeface="Arial Rounded MT Bold" pitchFamily="34" charset="0"/>
              </a:rPr>
              <a:t/>
            </a:r>
            <a:br>
              <a:rPr lang="es-CO" dirty="0" smtClean="0">
                <a:latin typeface="Arial Rounded MT Bold" pitchFamily="34" charset="0"/>
              </a:rPr>
            </a:br>
            <a:r>
              <a:rPr lang="es-CO" dirty="0">
                <a:latin typeface="Arial Rounded MT Bold" pitchFamily="34" charset="0"/>
              </a:rPr>
              <a:t>Es importante que los padres rompamos con el círculo vicioso de nuestra sociedad, aceptemos las conductas sexuales que no nos hacen daño ni tienen consecuencias negativas para los demás (por ejemplo, la autoexploración) y abramos el diálogo con nuestros hijos. Nadie podrá educar mejor en cuanto a sexualidad que los padres porque nosotros no solo nos comunicamos verbalmente sino también modelamos la sexualidad para nuestros hijos.</a:t>
            </a:r>
          </a:p>
        </p:txBody>
      </p:sp>
      <p:sp>
        <p:nvSpPr>
          <p:cNvPr id="3" name="2 CuadroTexto"/>
          <p:cNvSpPr txBox="1"/>
          <p:nvPr/>
        </p:nvSpPr>
        <p:spPr>
          <a:xfrm>
            <a:off x="1806571" y="173771"/>
            <a:ext cx="5544616" cy="461665"/>
          </a:xfrm>
          <a:prstGeom prst="rect">
            <a:avLst/>
          </a:prstGeom>
          <a:noFill/>
        </p:spPr>
        <p:txBody>
          <a:bodyPr wrap="square" rtlCol="0">
            <a:spAutoFit/>
          </a:bodyPr>
          <a:lstStyle/>
          <a:p>
            <a:pPr algn="ctr"/>
            <a:r>
              <a:rPr lang="es-CO" sz="2400" b="1" dirty="0">
                <a:solidFill>
                  <a:srgbClr val="FF0000"/>
                </a:solidFill>
                <a:latin typeface="Arial Rounded MT Bold" pitchFamily="34" charset="0"/>
              </a:rPr>
              <a:t>La curiosidad </a:t>
            </a:r>
            <a:r>
              <a:rPr lang="es-CO" sz="2400" b="1" dirty="0" smtClean="0">
                <a:solidFill>
                  <a:srgbClr val="FF0000"/>
                </a:solidFill>
                <a:latin typeface="Arial Rounded MT Bold" pitchFamily="34" charset="0"/>
              </a:rPr>
              <a:t>sexual</a:t>
            </a:r>
            <a:endParaRPr lang="es-CO" sz="2400" dirty="0">
              <a:solidFill>
                <a:srgbClr val="FF0000"/>
              </a:solidFill>
              <a:latin typeface="Arial Rounded MT Bold" pitchFamily="34" charset="0"/>
            </a:endParaRPr>
          </a:p>
        </p:txBody>
      </p:sp>
    </p:spTree>
    <p:extLst>
      <p:ext uri="{BB962C8B-B14F-4D97-AF65-F5344CB8AC3E}">
        <p14:creationId xmlns:p14="http://schemas.microsoft.com/office/powerpoint/2010/main" val="490413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04415" y="895532"/>
            <a:ext cx="6507526" cy="5632311"/>
          </a:xfrm>
          <a:prstGeom prst="rect">
            <a:avLst/>
          </a:prstGeom>
          <a:noFill/>
        </p:spPr>
        <p:txBody>
          <a:bodyPr wrap="square" rtlCol="0">
            <a:spAutoFit/>
          </a:bodyPr>
          <a:lstStyle/>
          <a:p>
            <a:pPr algn="just"/>
            <a:r>
              <a:rPr lang="es-CO" dirty="0">
                <a:latin typeface="Arial Rounded MT Bold" pitchFamily="34" charset="0"/>
              </a:rPr>
              <a:t>Las actitudes sexuales son la forma como percibimos la sexualidad: positiva, negativa, neutra, responsable, irresponsable, valiosa, peligrosa, etc. Las actitudes se forman a partir de experiencias personales, modelos de personas importantes en nuestra vida y por aquello que se enseña a través del sistema educativo y los medios masivos</a:t>
            </a:r>
            <a:r>
              <a:rPr lang="es-CO" dirty="0" smtClean="0">
                <a:latin typeface="Arial Rounded MT Bold" pitchFamily="34" charset="0"/>
              </a:rPr>
              <a:t>.</a:t>
            </a:r>
          </a:p>
          <a:p>
            <a:pPr algn="just"/>
            <a:r>
              <a:rPr lang="es-CO" dirty="0">
                <a:latin typeface="Arial Rounded MT Bold" pitchFamily="34" charset="0"/>
              </a:rPr>
              <a:t> </a:t>
            </a:r>
            <a:r>
              <a:rPr lang="es-CO" dirty="0" smtClean="0">
                <a:latin typeface="Arial Rounded MT Bold" pitchFamily="34" charset="0"/>
              </a:rPr>
              <a:t/>
            </a:r>
            <a:br>
              <a:rPr lang="es-CO" dirty="0" smtClean="0">
                <a:latin typeface="Arial Rounded MT Bold" pitchFamily="34" charset="0"/>
              </a:rPr>
            </a:br>
            <a:r>
              <a:rPr lang="es-CO" dirty="0">
                <a:latin typeface="Arial Rounded MT Bold" pitchFamily="34" charset="0"/>
              </a:rPr>
              <a:t>La primera actitud sexual que aprendemos viene del hogar. El niño nace entre brazos y es acariciado, tocado, </a:t>
            </a:r>
            <a:r>
              <a:rPr lang="es-CO" dirty="0" smtClean="0">
                <a:latin typeface="Arial Rounded MT Bold" pitchFamily="34" charset="0"/>
              </a:rPr>
              <a:t>marcado </a:t>
            </a:r>
            <a:r>
              <a:rPr lang="es-CO" dirty="0">
                <a:latin typeface="Arial Rounded MT Bold" pitchFamily="34" charset="0"/>
              </a:rPr>
              <a:t>por las personas que lo aman. Con estas experiencias el niño no sólo aprende que las caricias son equivalentes al afecto sino también que las personas que nos acarician y nos aman están establemente ligadas a nosotros por lazos familiares y sociales relativamente estables. De estas dos experiencias de vida, las personas aprendemos que el contacto físico no sólo comunica afecto sino que lo aumenta. También aprendemos que el afecto y el contacto físico crecen cuando la relación es estable y permanente.</a:t>
            </a:r>
          </a:p>
        </p:txBody>
      </p:sp>
      <p:sp>
        <p:nvSpPr>
          <p:cNvPr id="3" name="2 CuadroTexto"/>
          <p:cNvSpPr txBox="1"/>
          <p:nvPr/>
        </p:nvSpPr>
        <p:spPr>
          <a:xfrm>
            <a:off x="304415" y="375047"/>
            <a:ext cx="6507526" cy="461665"/>
          </a:xfrm>
          <a:prstGeom prst="rect">
            <a:avLst/>
          </a:prstGeom>
          <a:noFill/>
        </p:spPr>
        <p:txBody>
          <a:bodyPr wrap="square" rtlCol="0">
            <a:spAutoFit/>
          </a:bodyPr>
          <a:lstStyle/>
          <a:p>
            <a:r>
              <a:rPr lang="es-CO" sz="2400" b="1" dirty="0" smtClean="0">
                <a:solidFill>
                  <a:srgbClr val="FF0000"/>
                </a:solidFill>
                <a:latin typeface="Arial Rounded MT Bold" pitchFamily="34" charset="0"/>
              </a:rPr>
              <a:t>Las Actitudes sexuales</a:t>
            </a:r>
            <a:endParaRPr lang="es-CO" sz="2400" b="1" dirty="0">
              <a:solidFill>
                <a:srgbClr val="FF0000"/>
              </a:solidFill>
              <a:latin typeface="Arial Rounded MT Bold"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3371" y="272603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223"/>
          <a:stretch/>
        </p:blipFill>
        <p:spPr bwMode="auto">
          <a:xfrm>
            <a:off x="7138219" y="4967492"/>
            <a:ext cx="189827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7507" y="1052736"/>
            <a:ext cx="2148989" cy="1614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2429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419872" y="476672"/>
            <a:ext cx="5400600" cy="5909310"/>
          </a:xfrm>
          <a:prstGeom prst="rect">
            <a:avLst/>
          </a:prstGeom>
          <a:noFill/>
        </p:spPr>
        <p:txBody>
          <a:bodyPr wrap="square" rtlCol="0">
            <a:spAutoFit/>
          </a:bodyPr>
          <a:lstStyle/>
          <a:p>
            <a:pPr algn="just"/>
            <a:r>
              <a:rPr lang="es-CO" dirty="0" smtClean="0">
                <a:latin typeface="Arial Rounded MT Bold" pitchFamily="34" charset="0"/>
              </a:rPr>
              <a:t>Otra actitud sexual importante que se aprende en casa es que existe diferencia entre el contacto conyugal (entre esposos), el de padres e hijos, el de hermanos, el de parientes lejanos, el de amigos y el de conocidos. En la familia se modela cada uno de estos contactos, sin necesidad de enfatizarlos verbalmente. Los padres se abrazan, se besan, se acarician, se dicen frases, se acuestan juntos y expresan su sexualidad de formas distintas a las expresiones que tienen hacia otros miembros de la familia. Rápidamente los niños aprenden qué tipo de contacto es para qué tipo de relación. Por momentos, los niños incluso juegan a ser "papá y mamá", lo cual significa que comprenden el papel de cada uno. Los padres pueden ayudar a sus hijos a que estos juegos les sirvan para la edad adulta al poner de relieve que, cuando sean grandes, serán papá y mamá y que, por ahora, son niños. </a:t>
            </a:r>
            <a:endParaRPr lang="es-CO" dirty="0">
              <a:latin typeface="Arial Rounded MT Bold" pitchFamily="34" charset="0"/>
            </a:endParaRPr>
          </a:p>
        </p:txBody>
      </p:sp>
      <p:sp>
        <p:nvSpPr>
          <p:cNvPr id="4" name="AutoShape 2" descr="https://encrypted-tbn2.gstatic.com/images?q=tbn:ANd9GcSmGsJj_4jPTGfaab1rduM7VPRWFkqBR3sIIRpfU9ZZw9drz3pzF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404664"/>
            <a:ext cx="3031916"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23015"/>
          <a:stretch/>
        </p:blipFill>
        <p:spPr bwMode="auto">
          <a:xfrm>
            <a:off x="307975" y="2708920"/>
            <a:ext cx="3031916" cy="2074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18898"/>
          <a:stretch/>
        </p:blipFill>
        <p:spPr bwMode="auto">
          <a:xfrm>
            <a:off x="307975" y="4941168"/>
            <a:ext cx="3031916" cy="1636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7229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188640"/>
            <a:ext cx="7992888" cy="6463308"/>
          </a:xfrm>
          <a:prstGeom prst="rect">
            <a:avLst/>
          </a:prstGeom>
        </p:spPr>
        <p:txBody>
          <a:bodyPr wrap="square">
            <a:spAutoFit/>
          </a:bodyPr>
          <a:lstStyle/>
          <a:p>
            <a:r>
              <a:rPr lang="es-CO" b="1" dirty="0"/>
              <a:t>Qué hermosa eres, amada mía, qué hermosa eres! </a:t>
            </a:r>
            <a:r>
              <a:rPr lang="es-CO" b="1" dirty="0" smtClean="0"/>
              <a:t/>
            </a:r>
            <a:br>
              <a:rPr lang="es-CO" b="1" dirty="0" smtClean="0"/>
            </a:br>
            <a:r>
              <a:rPr lang="es-CO" b="1" dirty="0"/>
              <a:t>Tus ojos son palomas, </a:t>
            </a:r>
            <a:r>
              <a:rPr lang="es-CO" b="1" dirty="0" smtClean="0"/>
              <a:t>detrás </a:t>
            </a:r>
            <a:r>
              <a:rPr lang="es-CO" b="1" dirty="0"/>
              <a:t>de tu velo. </a:t>
            </a:r>
            <a:r>
              <a:rPr lang="es-CO" b="1" dirty="0" smtClean="0"/>
              <a:t/>
            </a:r>
            <a:br>
              <a:rPr lang="es-CO" b="1" dirty="0" smtClean="0"/>
            </a:br>
            <a:r>
              <a:rPr lang="es-CO" b="1" dirty="0"/>
              <a:t>Tus cabellos, como un rebaño de cabras </a:t>
            </a:r>
            <a:r>
              <a:rPr lang="es-CO" b="1" dirty="0" smtClean="0"/>
              <a:t/>
            </a:r>
            <a:br>
              <a:rPr lang="es-CO" b="1" dirty="0" smtClean="0"/>
            </a:br>
            <a:r>
              <a:rPr lang="es-CO" b="1" dirty="0"/>
              <a:t>que baja por las laderas de Galaad. </a:t>
            </a:r>
            <a:r>
              <a:rPr lang="es-CO" b="1" dirty="0" smtClean="0"/>
              <a:t/>
            </a:r>
            <a:br>
              <a:rPr lang="es-CO" b="1" dirty="0" smtClean="0"/>
            </a:br>
            <a:r>
              <a:rPr lang="es-CO" b="1" dirty="0" smtClean="0"/>
              <a:t>Tus </a:t>
            </a:r>
            <a:r>
              <a:rPr lang="es-CO" b="1" dirty="0"/>
              <a:t>dientes, como un rebaño de ovejas esquiladas </a:t>
            </a:r>
            <a:r>
              <a:rPr lang="es-CO" b="1" dirty="0" smtClean="0"/>
              <a:t/>
            </a:r>
            <a:br>
              <a:rPr lang="es-CO" b="1" dirty="0" smtClean="0"/>
            </a:br>
            <a:r>
              <a:rPr lang="es-CO" b="1" dirty="0"/>
              <a:t>que acaban de bañarse: </a:t>
            </a:r>
            <a:r>
              <a:rPr lang="es-CO" b="1" dirty="0" smtClean="0"/>
              <a:t/>
            </a:r>
            <a:br>
              <a:rPr lang="es-CO" b="1" dirty="0" smtClean="0"/>
            </a:br>
            <a:r>
              <a:rPr lang="es-CO" b="1" dirty="0"/>
              <a:t>todas ellas han tenido mellizos </a:t>
            </a:r>
            <a:r>
              <a:rPr lang="es-CO" b="1" dirty="0" smtClean="0"/>
              <a:t>y </a:t>
            </a:r>
            <a:r>
              <a:rPr lang="es-CO" b="1" dirty="0"/>
              <a:t>no hay ninguna estéril. </a:t>
            </a:r>
            <a:r>
              <a:rPr lang="es-CO" b="1" dirty="0" smtClean="0"/>
              <a:t/>
            </a:r>
            <a:br>
              <a:rPr lang="es-CO" b="1" dirty="0" smtClean="0"/>
            </a:br>
            <a:r>
              <a:rPr lang="es-CO" b="1" dirty="0" smtClean="0"/>
              <a:t>Como </a:t>
            </a:r>
            <a:r>
              <a:rPr lang="es-CO" b="1" dirty="0"/>
              <a:t>una cinta escarlata son tus labios </a:t>
            </a:r>
            <a:r>
              <a:rPr lang="es-CO" b="1" dirty="0" smtClean="0"/>
              <a:t/>
            </a:r>
            <a:br>
              <a:rPr lang="es-CO" b="1" dirty="0" smtClean="0"/>
            </a:br>
            <a:r>
              <a:rPr lang="es-CO" b="1" dirty="0"/>
              <a:t>y tu boca es hermosa. </a:t>
            </a:r>
            <a:r>
              <a:rPr lang="es-CO" b="1" dirty="0" smtClean="0"/>
              <a:t/>
            </a:r>
            <a:br>
              <a:rPr lang="es-CO" b="1" dirty="0" smtClean="0"/>
            </a:br>
            <a:r>
              <a:rPr lang="es-CO" b="1" dirty="0"/>
              <a:t>Como cortes de granada son tus mejillas, </a:t>
            </a:r>
            <a:r>
              <a:rPr lang="es-CO" b="1" dirty="0" smtClean="0"/>
              <a:t/>
            </a:r>
            <a:br>
              <a:rPr lang="es-CO" b="1" dirty="0" smtClean="0"/>
            </a:br>
            <a:r>
              <a:rPr lang="es-CO" b="1" dirty="0"/>
              <a:t>detrás de tu velo. </a:t>
            </a:r>
            <a:r>
              <a:rPr lang="es-CO" b="1" dirty="0" smtClean="0"/>
              <a:t/>
            </a:r>
            <a:br>
              <a:rPr lang="es-CO" b="1" dirty="0" smtClean="0"/>
            </a:br>
            <a:r>
              <a:rPr lang="es-CO" b="1" dirty="0" smtClean="0"/>
              <a:t>Tu </a:t>
            </a:r>
            <a:r>
              <a:rPr lang="es-CO" b="1" dirty="0"/>
              <a:t>cuello es como la torre de David, </a:t>
            </a:r>
            <a:r>
              <a:rPr lang="es-CO" b="1" dirty="0" smtClean="0"/>
              <a:t/>
            </a:r>
            <a:br>
              <a:rPr lang="es-CO" b="1" dirty="0" smtClean="0"/>
            </a:br>
            <a:r>
              <a:rPr lang="es-CO" b="1" dirty="0"/>
              <a:t>construida con piedras talladas: </a:t>
            </a:r>
            <a:r>
              <a:rPr lang="es-CO" b="1" dirty="0" smtClean="0"/>
              <a:t/>
            </a:r>
            <a:br>
              <a:rPr lang="es-CO" b="1" dirty="0" smtClean="0"/>
            </a:br>
            <a:r>
              <a:rPr lang="es-CO" b="1" dirty="0"/>
              <a:t>de ella cuelgan mil escudos, </a:t>
            </a:r>
            <a:r>
              <a:rPr lang="es-CO" b="1" dirty="0" smtClean="0"/>
              <a:t/>
            </a:r>
            <a:br>
              <a:rPr lang="es-CO" b="1" dirty="0" smtClean="0"/>
            </a:br>
            <a:r>
              <a:rPr lang="es-CO" b="1" dirty="0"/>
              <a:t>toda clase de armaduras de guerreros. </a:t>
            </a:r>
            <a:r>
              <a:rPr lang="es-CO" b="1" dirty="0" smtClean="0"/>
              <a:t/>
            </a:r>
            <a:br>
              <a:rPr lang="es-CO" b="1" dirty="0" smtClean="0"/>
            </a:br>
            <a:r>
              <a:rPr lang="es-CO" b="1" dirty="0" smtClean="0"/>
              <a:t>Tus </a:t>
            </a:r>
            <a:r>
              <a:rPr lang="es-CO" b="1" dirty="0"/>
              <a:t>pechos son como dos ciervos jóvenes, </a:t>
            </a:r>
            <a:r>
              <a:rPr lang="es-CO" b="1" dirty="0" smtClean="0"/>
              <a:t/>
            </a:r>
            <a:br>
              <a:rPr lang="es-CO" b="1" dirty="0" smtClean="0"/>
            </a:br>
            <a:r>
              <a:rPr lang="es-CO" b="1" dirty="0"/>
              <a:t>mellizos de una gacela, </a:t>
            </a:r>
            <a:r>
              <a:rPr lang="es-CO" b="1" dirty="0" smtClean="0"/>
              <a:t>que </a:t>
            </a:r>
            <a:r>
              <a:rPr lang="es-CO" b="1" dirty="0"/>
              <a:t>pastan entre los lirios. </a:t>
            </a:r>
            <a:r>
              <a:rPr lang="es-CO" b="1" dirty="0" smtClean="0"/>
              <a:t/>
            </a:r>
            <a:br>
              <a:rPr lang="es-CO" b="1" dirty="0" smtClean="0"/>
            </a:br>
            <a:r>
              <a:rPr lang="es-CO" b="1" dirty="0" smtClean="0"/>
              <a:t>Antes </a:t>
            </a:r>
            <a:r>
              <a:rPr lang="es-CO" b="1" dirty="0"/>
              <a:t>que sople la brisa </a:t>
            </a:r>
            <a:r>
              <a:rPr lang="es-CO" b="1" dirty="0" smtClean="0"/>
              <a:t>y </a:t>
            </a:r>
            <a:r>
              <a:rPr lang="es-CO" b="1" dirty="0"/>
              <a:t>huyan las sombras, </a:t>
            </a:r>
            <a:r>
              <a:rPr lang="es-CO" b="1" dirty="0" smtClean="0"/>
              <a:t/>
            </a:r>
            <a:br>
              <a:rPr lang="es-CO" b="1" dirty="0" smtClean="0"/>
            </a:br>
            <a:r>
              <a:rPr lang="es-CO" b="1" dirty="0"/>
              <a:t>iré a la montaña de la mirra, </a:t>
            </a:r>
            <a:r>
              <a:rPr lang="es-CO" b="1" dirty="0" smtClean="0"/>
              <a:t>a </a:t>
            </a:r>
            <a:r>
              <a:rPr lang="es-CO" b="1" dirty="0"/>
              <a:t>la colina del incienso. </a:t>
            </a:r>
            <a:r>
              <a:rPr lang="es-CO" b="1" dirty="0" smtClean="0"/>
              <a:t/>
            </a:r>
            <a:br>
              <a:rPr lang="es-CO" b="1" dirty="0" smtClean="0"/>
            </a:br>
            <a:r>
              <a:rPr lang="es-CO" b="1" dirty="0" smtClean="0"/>
              <a:t>Eres </a:t>
            </a:r>
            <a:r>
              <a:rPr lang="es-CO" b="1" dirty="0"/>
              <a:t>toda hermosa, amada mía, </a:t>
            </a:r>
            <a:r>
              <a:rPr lang="es-CO" b="1" dirty="0" smtClean="0"/>
              <a:t/>
            </a:r>
            <a:br>
              <a:rPr lang="es-CO" b="1" dirty="0" smtClean="0"/>
            </a:br>
            <a:r>
              <a:rPr lang="es-CO" b="1" dirty="0"/>
              <a:t>y no tienes ningún defecto. </a:t>
            </a:r>
            <a:r>
              <a:rPr lang="es-CO" b="1" dirty="0" smtClean="0"/>
              <a:t/>
            </a:r>
            <a:br>
              <a:rPr lang="es-CO" b="1" dirty="0" smtClean="0"/>
            </a:br>
            <a:r>
              <a:rPr lang="es-CO" b="1" dirty="0" smtClean="0"/>
              <a:t>¡</a:t>
            </a:r>
            <a:r>
              <a:rPr lang="es-CO" b="1" dirty="0"/>
              <a:t>Ven conmigo del Líbano, novia mía, </a:t>
            </a:r>
            <a:r>
              <a:rPr lang="es-CO" b="1" dirty="0" smtClean="0"/>
              <a:t/>
            </a:r>
            <a:br>
              <a:rPr lang="es-CO" b="1" dirty="0" smtClean="0"/>
            </a:br>
            <a:r>
              <a:rPr lang="es-CO" b="1" dirty="0"/>
              <a:t>ven desde el Líbano! </a:t>
            </a:r>
          </a:p>
        </p:txBody>
      </p:sp>
      <p:sp>
        <p:nvSpPr>
          <p:cNvPr id="3" name="AutoShape 2" descr="https://encrypted-tbn2.gstatic.com/images?q=tbn:ANd9GcT1BFKu4XXZTUeP83E3ds6RWkPfRb-Q-YL5CHJONRMjBBTjAYWFn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 name="AutoShape 5" descr="https://encrypted-tbn1.gstatic.com/images?q=tbn:ANd9GcQ4GR26t-J_x9VRNUA0UhUWwMO2NWTMa1D6z6hb02CsAhfUDtVFbw"/>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92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620688"/>
            <a:ext cx="3586626" cy="56804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258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08132" y="73069"/>
            <a:ext cx="8604448" cy="6740307"/>
          </a:xfrm>
          <a:prstGeom prst="rect">
            <a:avLst/>
          </a:prstGeom>
          <a:noFill/>
        </p:spPr>
        <p:txBody>
          <a:bodyPr wrap="square" rtlCol="0">
            <a:spAutoFit/>
          </a:bodyPr>
          <a:lstStyle/>
          <a:p>
            <a:r>
              <a:rPr lang="es-CO" b="1" dirty="0" smtClean="0"/>
              <a:t>Mi </a:t>
            </a:r>
            <a:r>
              <a:rPr lang="es-CO" b="1" dirty="0"/>
              <a:t>amado es apuesto y sonrosado, </a:t>
            </a:r>
            <a:br>
              <a:rPr lang="es-CO" b="1" dirty="0"/>
            </a:br>
            <a:r>
              <a:rPr lang="es-CO" b="1" dirty="0"/>
              <a:t>se distingue entre diez mil. </a:t>
            </a:r>
            <a:br>
              <a:rPr lang="es-CO" b="1" dirty="0"/>
            </a:br>
            <a:r>
              <a:rPr lang="es-CO" b="1" dirty="0" smtClean="0"/>
              <a:t>Su </a:t>
            </a:r>
            <a:r>
              <a:rPr lang="es-CO" b="1" dirty="0"/>
              <a:t>cabeza es un lingote de oro puro, </a:t>
            </a:r>
            <a:br>
              <a:rPr lang="es-CO" b="1" dirty="0"/>
            </a:br>
            <a:r>
              <a:rPr lang="es-CO" b="1" dirty="0"/>
              <a:t>sus cabellos son ramas de palmera, </a:t>
            </a:r>
            <a:br>
              <a:rPr lang="es-CO" b="1" dirty="0"/>
            </a:br>
            <a:r>
              <a:rPr lang="es-CO" b="1" dirty="0"/>
              <a:t>negros como un cuervo. </a:t>
            </a:r>
            <a:br>
              <a:rPr lang="es-CO" b="1" dirty="0"/>
            </a:br>
            <a:r>
              <a:rPr lang="es-CO" b="1" dirty="0" smtClean="0"/>
              <a:t>Sus </a:t>
            </a:r>
            <a:r>
              <a:rPr lang="es-CO" b="1" dirty="0"/>
              <a:t>ojos son dos palomas </a:t>
            </a:r>
            <a:br>
              <a:rPr lang="es-CO" b="1" dirty="0"/>
            </a:br>
            <a:r>
              <a:rPr lang="es-CO" b="1" dirty="0"/>
              <a:t>junto a una corriente de agua, </a:t>
            </a:r>
            <a:br>
              <a:rPr lang="es-CO" b="1" dirty="0"/>
            </a:br>
            <a:r>
              <a:rPr lang="es-CO" b="1" dirty="0"/>
              <a:t>que se bañan en leche </a:t>
            </a:r>
            <a:br>
              <a:rPr lang="es-CO" b="1" dirty="0"/>
            </a:br>
            <a:r>
              <a:rPr lang="es-CO" b="1" dirty="0"/>
              <a:t>y se posan sobre un estanque. </a:t>
            </a:r>
            <a:br>
              <a:rPr lang="es-CO" b="1" dirty="0"/>
            </a:br>
            <a:r>
              <a:rPr lang="es-CO" b="1" dirty="0" smtClean="0"/>
              <a:t>Sus </a:t>
            </a:r>
            <a:r>
              <a:rPr lang="es-CO" b="1" dirty="0"/>
              <a:t>mejillas son canteros perfumados, </a:t>
            </a:r>
            <a:br>
              <a:rPr lang="es-CO" b="1" dirty="0"/>
            </a:br>
            <a:r>
              <a:rPr lang="es-CO" b="1" dirty="0"/>
              <a:t>almácigos de hierbas aromáticas. </a:t>
            </a:r>
            <a:br>
              <a:rPr lang="es-CO" b="1" dirty="0"/>
            </a:br>
            <a:r>
              <a:rPr lang="es-CO" b="1" dirty="0"/>
              <a:t>Sus labios son lirios </a:t>
            </a:r>
            <a:br>
              <a:rPr lang="es-CO" b="1" dirty="0"/>
            </a:br>
            <a:r>
              <a:rPr lang="es-CO" b="1" dirty="0"/>
              <a:t>que destilan mirra pura. </a:t>
            </a:r>
            <a:br>
              <a:rPr lang="es-CO" b="1" dirty="0"/>
            </a:br>
            <a:r>
              <a:rPr lang="es-CO" b="1" dirty="0" smtClean="0"/>
              <a:t>Sus </a:t>
            </a:r>
            <a:r>
              <a:rPr lang="es-CO" b="1" dirty="0"/>
              <a:t>manos, brazaletes de oro, </a:t>
            </a:r>
            <a:br>
              <a:rPr lang="es-CO" b="1" dirty="0"/>
            </a:br>
            <a:r>
              <a:rPr lang="es-CO" b="1" dirty="0"/>
              <a:t>adornados con piedras de </a:t>
            </a:r>
            <a:r>
              <a:rPr lang="es-CO" b="1" dirty="0" err="1"/>
              <a:t>Tarsis</a:t>
            </a:r>
            <a:r>
              <a:rPr lang="es-CO" b="1" dirty="0"/>
              <a:t>. </a:t>
            </a:r>
            <a:br>
              <a:rPr lang="es-CO" b="1" dirty="0"/>
            </a:br>
            <a:r>
              <a:rPr lang="es-CO" b="1" dirty="0"/>
              <a:t>Su vientre, un bloque de marfil, </a:t>
            </a:r>
            <a:br>
              <a:rPr lang="es-CO" b="1" dirty="0"/>
            </a:br>
            <a:r>
              <a:rPr lang="es-CO" b="1" dirty="0"/>
              <a:t>todo incrustado de zafiros. </a:t>
            </a:r>
            <a:br>
              <a:rPr lang="es-CO" b="1" dirty="0"/>
            </a:br>
            <a:r>
              <a:rPr lang="es-CO" b="1" dirty="0" smtClean="0"/>
              <a:t>Sus </a:t>
            </a:r>
            <a:r>
              <a:rPr lang="es-CO" b="1" dirty="0"/>
              <a:t>piernas, columnas de alabastro, </a:t>
            </a:r>
            <a:br>
              <a:rPr lang="es-CO" b="1" dirty="0"/>
            </a:br>
            <a:r>
              <a:rPr lang="es-CO" b="1" dirty="0"/>
              <a:t>asentadas sobre bases de oro puro. </a:t>
            </a:r>
            <a:br>
              <a:rPr lang="es-CO" b="1" dirty="0"/>
            </a:br>
            <a:r>
              <a:rPr lang="es-CO" b="1" dirty="0"/>
              <a:t>Su aspecto es como el Líbano, </a:t>
            </a:r>
            <a:br>
              <a:rPr lang="es-CO" b="1" dirty="0"/>
            </a:br>
            <a:r>
              <a:rPr lang="es-CO" b="1" dirty="0"/>
              <a:t>esbelto como los cedros. </a:t>
            </a:r>
            <a:br>
              <a:rPr lang="es-CO" b="1" dirty="0"/>
            </a:br>
            <a:r>
              <a:rPr lang="es-CO" b="1" dirty="0" smtClean="0"/>
              <a:t>Su </a:t>
            </a:r>
            <a:r>
              <a:rPr lang="es-CO" b="1" dirty="0"/>
              <a:t>paladar rebosa dulzura </a:t>
            </a:r>
            <a:br>
              <a:rPr lang="es-CO" b="1" dirty="0"/>
            </a:br>
            <a:r>
              <a:rPr lang="es-CO" b="1" dirty="0"/>
              <a:t>y todo en él es una delicia. </a:t>
            </a:r>
            <a:br>
              <a:rPr lang="es-CO" b="1" dirty="0"/>
            </a:br>
            <a:r>
              <a:rPr lang="es-CO" b="1" dirty="0"/>
              <a:t>Así es mi amado, así es mi </a:t>
            </a:r>
            <a:r>
              <a:rPr lang="es-CO" b="1" dirty="0" smtClean="0"/>
              <a:t>amigo</a:t>
            </a:r>
            <a:r>
              <a:rPr lang="es-CO" b="1" dirty="0"/>
              <a:t>.</a:t>
            </a:r>
            <a:endParaRPr lang="es-CO" b="1" dirty="0" smtClean="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819" r="4200"/>
          <a:stretch/>
        </p:blipFill>
        <p:spPr bwMode="auto">
          <a:xfrm>
            <a:off x="4940711" y="418128"/>
            <a:ext cx="3871870" cy="598769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30853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21549</TotalTime>
  <Words>601</Words>
  <Application>Microsoft Office PowerPoint</Application>
  <PresentationFormat>Presentación en pantalla (4:3)</PresentationFormat>
  <Paragraphs>22</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dell</dc:creator>
  <cp:lastModifiedBy>dell</cp:lastModifiedBy>
  <cp:revision>20</cp:revision>
  <dcterms:created xsi:type="dcterms:W3CDTF">2014-06-29T17:10:13Z</dcterms:created>
  <dcterms:modified xsi:type="dcterms:W3CDTF">2014-07-14T16:20:06Z</dcterms:modified>
</cp:coreProperties>
</file>